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5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<Relationship Id="rId73" Type="http://schemas.openxmlformats.org/officeDocument/2006/relationships/slide" Target="slides/slide6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ubTitle"/>
          </p:nvPr>
        </p:nvSpPr>
        <p:spPr>
          <a:xfrm>
            <a:off x="869040" y="847440"/>
            <a:ext cx="5085360" cy="627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86976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6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7"/>
          <p:cNvSpPr>
            <a:spLocks noGrp="1"/>
          </p:cNvSpPr>
          <p:nvPr>
            <p:ph type="body"/>
          </p:nvPr>
        </p:nvSpPr>
        <p:spPr>
          <a:xfrm>
            <a:off x="86976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6976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6976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869040" y="-497880"/>
            <a:ext cx="360" cy="774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869040" y="847440"/>
            <a:ext cx="5085360" cy="627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69040" y="-497880"/>
            <a:ext cx="360" cy="774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6976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6976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69040" y="-497880"/>
            <a:ext cx="360" cy="774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869040" y="847440"/>
            <a:ext cx="5085360" cy="627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6976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6976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869040" y="-497880"/>
            <a:ext cx="360" cy="774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69040" y="847440"/>
            <a:ext cx="5085360" cy="627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86976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86976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869040" y="-497880"/>
            <a:ext cx="360" cy="774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869040" y="847440"/>
            <a:ext cx="5085360" cy="627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69040" y="847440"/>
            <a:ext cx="5085360" cy="627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86976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86976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869040" y="-497880"/>
            <a:ext cx="360" cy="774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869040" y="847440"/>
            <a:ext cx="5085360" cy="627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86976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86976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869040" y="-497880"/>
            <a:ext cx="360" cy="774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ubTitle"/>
          </p:nvPr>
        </p:nvSpPr>
        <p:spPr>
          <a:xfrm>
            <a:off x="869040" y="847440"/>
            <a:ext cx="5085360" cy="627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86976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7"/>
          <p:cNvSpPr>
            <a:spLocks noGrp="1"/>
          </p:cNvSpPr>
          <p:nvPr>
            <p:ph type="body"/>
          </p:nvPr>
        </p:nvSpPr>
        <p:spPr>
          <a:xfrm>
            <a:off x="86976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869040" y="-497880"/>
            <a:ext cx="360" cy="774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869040" y="847440"/>
            <a:ext cx="5085360" cy="627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869760" y="231300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86904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body"/>
          </p:nvPr>
        </p:nvSpPr>
        <p:spPr>
          <a:xfrm>
            <a:off x="86940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869760" y="3423960"/>
            <a:ext cx="360" cy="10141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ubTitle"/>
          </p:nvPr>
        </p:nvSpPr>
        <p:spPr>
          <a:xfrm>
            <a:off x="869040" y="-497880"/>
            <a:ext cx="360" cy="774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98720" y="198720"/>
            <a:ext cx="8740080" cy="47538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198720" y="198720"/>
            <a:ext cx="8740080" cy="47538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98720" y="198720"/>
            <a:ext cx="8740080" cy="47538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98720" y="198720"/>
            <a:ext cx="8740080" cy="47538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98720" y="198720"/>
            <a:ext cx="8740080" cy="47538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98720" y="198720"/>
            <a:ext cx="8740080" cy="47538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98720" y="198720"/>
            <a:ext cx="8740080" cy="47538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PlaceHolder 2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98720" y="198720"/>
            <a:ext cx="8740080" cy="47538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98720" y="198720"/>
            <a:ext cx="8740080" cy="47538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PlaceHolder 2"/>
          <p:cNvSpPr>
            <a:spLocks noGrp="1"/>
          </p:cNvSpPr>
          <p:nvPr>
            <p:ph type="title"/>
          </p:nvPr>
        </p:nvSpPr>
        <p:spPr>
          <a:xfrm>
            <a:off x="869040" y="847440"/>
            <a:ext cx="5085360" cy="1353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86904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869400" y="2313000"/>
            <a:ext cx="360" cy="21265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5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6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7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7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7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88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88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88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88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88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88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8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0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88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88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88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88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0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0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88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847080" y="3383280"/>
            <a:ext cx="4907160" cy="11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Work Sans"/>
                <a:ea typeface="Work Sans"/>
              </a:rPr>
              <a:t>Summer vaction Project</a:t>
            </a:r>
            <a:br/>
            <a:r>
              <a:rPr b="1" lang="en-US" sz="3000" spc="-1" strike="noStrike">
                <a:solidFill>
                  <a:srgbClr val="000000"/>
                </a:solidFill>
                <a:latin typeface="Work Sans"/>
                <a:ea typeface="Work Sans"/>
              </a:rPr>
              <a:t>Bustub: Database Internal</a:t>
            </a:r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CMU 15-445/646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6034320" y="3840480"/>
            <a:ext cx="3103200" cy="4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Work Sans"/>
                <a:ea typeface="Work Sans"/>
              </a:rPr>
              <a:t>Github : sg20180546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Work Sans"/>
                <a:ea typeface="Work Sans"/>
              </a:rPr>
              <a:t>20180546</a:t>
            </a:r>
            <a:r>
              <a:rPr b="1" lang="zh-CN" sz="1500" spc="-1" strike="noStrike">
                <a:solidFill>
                  <a:srgbClr val="000000"/>
                </a:solidFill>
                <a:latin typeface="Work Sans"/>
                <a:ea typeface="Work Sans"/>
              </a:rPr>
              <a:t>변성진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2.Extendible Hash Table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3EE58DF-143A-4C0F-B438-FED7E9D9224C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2651760" y="1220400"/>
            <a:ext cx="3513960" cy="3198600"/>
          </a:xfrm>
          <a:prstGeom prst="rect">
            <a:avLst/>
          </a:prstGeom>
          <a:ln>
            <a:noFill/>
          </a:ln>
        </p:spPr>
      </p:pic>
      <p:sp>
        <p:nvSpPr>
          <p:cNvPr id="394" name="CustomShape 4"/>
          <p:cNvSpPr/>
          <p:nvPr/>
        </p:nvSpPr>
        <p:spPr>
          <a:xfrm>
            <a:off x="1097280" y="4114800"/>
            <a:ext cx="31986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std::unordred_map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2.Extendible Hash Table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8F91F41-DB32-4F2D-B61C-437FBE69D28E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4"/>
          <p:cNvSpPr/>
          <p:nvPr/>
        </p:nvSpPr>
        <p:spPr>
          <a:xfrm>
            <a:off x="822960" y="1188720"/>
            <a:ext cx="31986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Global Depth : 1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1280160" y="1600920"/>
            <a:ext cx="2436120" cy="71208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2"/>
          <a:stretch/>
        </p:blipFill>
        <p:spPr>
          <a:xfrm>
            <a:off x="1280160" y="2698200"/>
            <a:ext cx="4065120" cy="712080"/>
          </a:xfrm>
          <a:prstGeom prst="rect">
            <a:avLst/>
          </a:prstGeom>
          <a:ln>
            <a:noFill/>
          </a:ln>
        </p:spPr>
      </p:pic>
      <p:sp>
        <p:nvSpPr>
          <p:cNvPr id="401" name="CustomShape 5"/>
          <p:cNvSpPr/>
          <p:nvPr/>
        </p:nvSpPr>
        <p:spPr>
          <a:xfrm>
            <a:off x="822960" y="2286000"/>
            <a:ext cx="31986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Global Depth : 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822960" y="3474720"/>
            <a:ext cx="31986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Global Depth : 3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3"/>
          <a:stretch/>
        </p:blipFill>
        <p:spPr>
          <a:xfrm>
            <a:off x="1280520" y="3949560"/>
            <a:ext cx="7313040" cy="71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Work Sans"/>
                <a:ea typeface="Work Sans"/>
              </a:rPr>
              <a:t>2.Extendible Hash Table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6CA1904-45DA-4969-AC37-915A9B746629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823320" y="1707840"/>
            <a:ext cx="7678800" cy="222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2-1.Hash Bucket Page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6FAE1F8-FEC2-420B-9012-81129BCBB64A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1484280" y="29260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Bitmap calculating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1280160" y="1095120"/>
            <a:ext cx="6490440" cy="100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2-1.Hash Bucket Page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EFF818D-D759-40F5-9719-D2123A0058F0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1554480" y="3200400"/>
            <a:ext cx="5737680" cy="10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4 * 4096 / (4 * sizeof(Key and Value) + 1) =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4096/(sizeof(Key and Value) +0.25)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0.25 byte = 8/4 bit = 2bit ( one for readable, one for occupied)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1280160" y="1095120"/>
            <a:ext cx="6490440" cy="100620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2"/>
          <a:stretch/>
        </p:blipFill>
        <p:spPr>
          <a:xfrm>
            <a:off x="1463040" y="2194560"/>
            <a:ext cx="6083280" cy="74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2-1.Hash Bucket Page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509524-9131-4207-AB61-2EC8C9B1E5AC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1645920" y="3291840"/>
            <a:ext cx="55548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Bitmap calculation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Linux kernel ( buddy system )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1371600" y="1280160"/>
            <a:ext cx="6477480" cy="179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2-2.Hash Directory Page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CC7A4C6-D9FD-471C-A3CB-C6C943092067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1667160" y="283464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Last Recently Used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Double Linked List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PinPage ( delete from LRU list)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UnPinPage ( add to LRU list)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951120" y="1371600"/>
            <a:ext cx="7185240" cy="99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Work Sans"/>
                <a:ea typeface="Work Sans"/>
              </a:rPr>
              <a:t>2-3.Extendible Hash Table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42B0550-87E5-4A82-9664-1581E90747DE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823320" y="1707840"/>
            <a:ext cx="7678800" cy="2222280"/>
          </a:xfrm>
          <a:prstGeom prst="rect">
            <a:avLst/>
          </a:prstGeom>
          <a:ln>
            <a:noFill/>
          </a:ln>
        </p:spPr>
      </p:pic>
      <p:sp>
        <p:nvSpPr>
          <p:cNvPr id="429" name="CustomShape 4"/>
          <p:cNvSpPr/>
          <p:nvPr/>
        </p:nvSpPr>
        <p:spPr>
          <a:xfrm>
            <a:off x="1371600" y="3702600"/>
            <a:ext cx="31986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std::unordred_map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3.Query Execution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A546696-AAB4-4880-BFF4-BD62D1ED4322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Query Optimazation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class Expression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class Schema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class QueryPlanNode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class QueryExecutor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3-1. Seqeuntial Scan(SELECT)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7848EFB-4CCC-4211-A705-D8A55CE3B3FD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0 : Understand relation between classes (TableSchema,OutputSchema,Node,ChildNode, Executor, TableInfo, TableHeap, Column, Tuple,RID ...)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1 : Understanding Iterator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2 : Predicate (e.g. SELECT * FROM table </a:t>
            </a:r>
            <a:r>
              <a:rPr b="0" lang="en-US" sz="1600" spc="-1" strike="noStrike">
                <a:solidFill>
                  <a:srgbClr val="c9211e"/>
                </a:solidFill>
                <a:latin typeface="Work Sans Regular"/>
                <a:ea typeface="Work Sans Regular"/>
              </a:rPr>
              <a:t>where colA&gt;10</a:t>
            </a: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56EE8F9-6E54-4965-8634-E2C7A1CE471C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Database Internal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Project 1 : Buffer Pool Manager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Project 2 : Extendible Hash Table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Project 3 : Query Execution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Project 4 : Transaction/ Lock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3-1. Seqeuntial Scan(SELECT)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B7790E-92A9-41A9-B178-EC3E2846C745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1463040" y="1340280"/>
            <a:ext cx="6538320" cy="323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3-1. Seqeuntial Scan(SELECT)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E88363F-8C69-435E-827A-74100C6FF388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1385640" y="1293120"/>
            <a:ext cx="6111360" cy="318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3-1. Seqeuntial Scan(SELECT)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81C6C13-9523-4DE3-97E1-D67F2692F3EF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>
            <a:off x="914400" y="1319760"/>
            <a:ext cx="4881960" cy="3159720"/>
          </a:xfrm>
          <a:prstGeom prst="rect">
            <a:avLst/>
          </a:prstGeom>
          <a:ln>
            <a:noFill/>
          </a:ln>
        </p:spPr>
      </p:pic>
      <p:sp>
        <p:nvSpPr>
          <p:cNvPr id="445" name="CustomShape 3"/>
          <p:cNvSpPr/>
          <p:nvPr/>
        </p:nvSpPr>
        <p:spPr>
          <a:xfrm>
            <a:off x="5816880" y="1463040"/>
            <a:ext cx="27774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Get ITERATOR from Table heap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3-1. Seqeuntial Scan(SELECT)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40D1021-3FB4-4014-9561-5C02CB94716E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5816880" y="1463040"/>
            <a:ext cx="27774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Check Predicate, iterator++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1147680" y="1393560"/>
            <a:ext cx="4611960" cy="317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3-2. INSERT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31231E6-9AA8-4F18-9A66-878A6A2AC4F4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1 : RAW INSERT and INSERT INTO (INNER QUERY)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2 : insert INDEX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3-3. UPDATE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509EA7-3B1C-4C90-B725-97F738E1B7D9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1 : Child Execution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2 : Update TableHeap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3 : Delete index, Insert Index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3-4. DELETE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87AF8AD-C9CA-48E7-B012-EE46B3649A04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Query Optimazation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Schema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Query Plan Node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Query Executor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3-5. JOIN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B9519D0-BC4E-43A1-8EAD-465A67B39B48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SELECT </a:t>
            </a:r>
            <a:r>
              <a:rPr b="0" lang="en-US" sz="1600" spc="-1" strike="noStrike">
                <a:solidFill>
                  <a:srgbClr val="fc5c00"/>
                </a:solidFill>
                <a:latin typeface="Work Sans Regular"/>
                <a:ea typeface="Work Sans Regular"/>
              </a:rPr>
              <a:t>table1.colA</a:t>
            </a: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, table1.colB, </a:t>
            </a:r>
            <a:r>
              <a:rPr b="0" lang="en-US" sz="1600" spc="-1" strike="noStrike">
                <a:solidFill>
                  <a:srgbClr val="00a0fc"/>
                </a:solidFill>
                <a:latin typeface="Work Sans Regular"/>
                <a:ea typeface="Work Sans Regular"/>
              </a:rPr>
              <a:t>table2.col1</a:t>
            </a: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, table2.col2 FROM table1 join table2 ON </a:t>
            </a:r>
            <a:r>
              <a:rPr b="0" lang="en-US" sz="1600" spc="-1" strike="noStrike">
                <a:solidFill>
                  <a:srgbClr val="fc5c00"/>
                </a:solidFill>
                <a:latin typeface="Work Sans Regular"/>
                <a:ea typeface="Work Sans Regular"/>
              </a:rPr>
              <a:t>table1.colA</a:t>
            </a: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=</a:t>
            </a:r>
            <a:r>
              <a:rPr b="0" lang="en-US" sz="1600" spc="-1" strike="noStrike">
                <a:solidFill>
                  <a:srgbClr val="1c99e0"/>
                </a:solidFill>
                <a:latin typeface="Work Sans Regular"/>
                <a:ea typeface="Work Sans Regular"/>
              </a:rPr>
              <a:t>tabe2.col1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Naive(STUPID) NESTED LOOP JOIN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Hash JOIN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Performance Metric : DISK I/O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DISK I/O granularity : PAGE (4KB)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3-5-1. STUPID NESTED LOOP JOIN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7591B12-4A46-473E-8E0C-80D0B847C7BE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1036800" y="1371600"/>
            <a:ext cx="7009200" cy="299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3-5-2. HASH JOIN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F53FBE3-9EA3-4748-BD41-28FE99E7DCB6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1828800" y="1711080"/>
            <a:ext cx="5119920" cy="2951640"/>
          </a:xfrm>
          <a:prstGeom prst="rect">
            <a:avLst/>
          </a:prstGeom>
          <a:ln>
            <a:noFill/>
          </a:ln>
        </p:spPr>
      </p:pic>
      <p:sp>
        <p:nvSpPr>
          <p:cNvPr id="468" name="CustomShape 3"/>
          <p:cNvSpPr/>
          <p:nvPr/>
        </p:nvSpPr>
        <p:spPr>
          <a:xfrm>
            <a:off x="1463040" y="1227600"/>
            <a:ext cx="597816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Build Phase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CMU Intro to DB System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725242E-3B41-4F3D-ABBB-90993767E66E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CMU 15-445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https://15445.courses.cs.cmu.edu/fall2021/assignments.html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https://youtu.be/v4bU6n97Vr8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3-5-2. HASH JOIN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B7BF281-1929-4B8D-84EB-D562139C32EA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1463040" y="1227600"/>
            <a:ext cx="597816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Probe Phase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 rot="21598800">
            <a:off x="2103480" y="1617480"/>
            <a:ext cx="4908240" cy="286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3-5-2. HASH JOIN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41AC3E5-B2BF-49D7-8673-E419B2EF3972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1463040" y="1227600"/>
            <a:ext cx="597816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COST=(Left Table Hashing Cost) + N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1"/>
          <a:stretch/>
        </p:blipFill>
        <p:spPr>
          <a:xfrm>
            <a:off x="1645920" y="2377440"/>
            <a:ext cx="5466240" cy="176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3-6. Aggregation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0B24645-C872-4252-9D06-7E29EE4666BA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1 : sum,count, min, max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2 : GROUP BY, HAVING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3-6. Aggregation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5F7CEC0-3BF0-4B14-A21A-1879472646C9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2441520" y="1554480"/>
            <a:ext cx="4141440" cy="271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3-6. Aggregation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A0FC738-51DE-459F-8021-25DCD5D33675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794880" y="2011680"/>
            <a:ext cx="7708320" cy="126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3-6. Aggregation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F1D45F6-42E6-43C7-AFF6-D246B1C4B4C9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1"/>
          <a:stretch/>
        </p:blipFill>
        <p:spPr>
          <a:xfrm>
            <a:off x="1393200" y="1361160"/>
            <a:ext cx="6012720" cy="321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3-7. LIMIT 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5B48F20-B0CF-42E2-8D1D-8BE50EA21793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: Sequential Scan until reaching to N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3-8. DISTINCT colA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C9C5EEB-BC8A-44D1-8585-86838E67E3E5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: Separate already seen Value and uncatched value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4.Lock &amp; Transaction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F939AB4-A58B-47C0-A899-AC730A64ACCB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1 : 2 Phase Lock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2 : DeadLock Prevention : Wound-Wait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TASK 3 : Handling Isolation Level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Transaction ?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D52400F-DC44-4556-97BC-BF61408FF04F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Granularity of queries executing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Prevent inconsistent state of DB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Atomicity : All or Nothing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Serializable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Recommend to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701F52F-0B4B-489F-96AC-9A3473CE089B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Seeking and interest in Database Internal, But It is HARD to BUILD YOUR DB without ANY FRAMEWORK.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Struggle to high learning curve of Open Source Project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Used To C, But get difficulty in LOTS OF C++ Standard Library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Transaction ?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85AAAF0-FDD5-41CF-86F0-F3AF64C73F62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2743200" y="1278360"/>
            <a:ext cx="3309480" cy="3293280"/>
          </a:xfrm>
          <a:prstGeom prst="rect">
            <a:avLst/>
          </a:prstGeom>
          <a:ln>
            <a:noFill/>
          </a:ln>
        </p:spPr>
      </p:pic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2743200" y="1278720"/>
            <a:ext cx="3309480" cy="3293280"/>
          </a:xfrm>
          <a:prstGeom prst="rect">
            <a:avLst/>
          </a:prstGeom>
          <a:ln>
            <a:noFill/>
          </a:ln>
        </p:spPr>
      </p:pic>
      <p:pic>
        <p:nvPicPr>
          <p:cNvPr id="505" name="" descr=""/>
          <p:cNvPicPr/>
          <p:nvPr/>
        </p:nvPicPr>
        <p:blipFill>
          <a:blip r:embed="rId3"/>
          <a:stretch/>
        </p:blipFill>
        <p:spPr>
          <a:xfrm>
            <a:off x="2743200" y="1278720"/>
            <a:ext cx="3309480" cy="329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Transaction ?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BD5E598-0785-47A2-96F7-069ABCDC0C01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08" name="" descr=""/>
          <p:cNvPicPr/>
          <p:nvPr/>
        </p:nvPicPr>
        <p:blipFill>
          <a:blip r:embed="rId1"/>
          <a:stretch/>
        </p:blipFill>
        <p:spPr>
          <a:xfrm>
            <a:off x="2743200" y="1278360"/>
            <a:ext cx="3309480" cy="3293280"/>
          </a:xfrm>
          <a:prstGeom prst="rect">
            <a:avLst/>
          </a:prstGeom>
          <a:ln>
            <a:noFill/>
          </a:ln>
        </p:spPr>
      </p:pic>
      <p:pic>
        <p:nvPicPr>
          <p:cNvPr id="509" name="" descr=""/>
          <p:cNvPicPr/>
          <p:nvPr/>
        </p:nvPicPr>
        <p:blipFill>
          <a:blip r:embed="rId2"/>
          <a:stretch/>
        </p:blipFill>
        <p:spPr>
          <a:xfrm>
            <a:off x="2743200" y="1278720"/>
            <a:ext cx="3309480" cy="3293280"/>
          </a:xfrm>
          <a:prstGeom prst="rect">
            <a:avLst/>
          </a:prstGeom>
          <a:ln>
            <a:noFill/>
          </a:ln>
        </p:spPr>
      </p:pic>
      <p:pic>
        <p:nvPicPr>
          <p:cNvPr id="510" name="" descr=""/>
          <p:cNvPicPr/>
          <p:nvPr/>
        </p:nvPicPr>
        <p:blipFill>
          <a:blip r:embed="rId3"/>
          <a:stretch/>
        </p:blipFill>
        <p:spPr>
          <a:xfrm>
            <a:off x="2743200" y="1278720"/>
            <a:ext cx="3309480" cy="329328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4"/>
          <a:stretch/>
        </p:blipFill>
        <p:spPr>
          <a:xfrm>
            <a:off x="2816640" y="1240560"/>
            <a:ext cx="3218040" cy="336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Serializibility and Concurrency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7E2C9DA-A5BD-46DD-BA3C-3E4D1ADE2542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Use Lock !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Shared Lock, Exclusive Lock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2 Phase Locking Protocol (2PL)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4-1. 2 Phase Lock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0D3BCE9-1EB1-4EBB-B562-6CC6516A4B14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Serializability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Grow/Shrink Phase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4-1. 2 Phase Lock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302F076-DDBC-4400-A8B5-593A79345948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2914920" y="1216440"/>
            <a:ext cx="2982240" cy="344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4-1. 2 Phase Lock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70B108B-AFF2-47D5-9387-0CC535F96DDD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1"/>
          <a:stretch/>
        </p:blipFill>
        <p:spPr>
          <a:xfrm>
            <a:off x="1661400" y="1463040"/>
            <a:ext cx="5379120" cy="301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4-1. 2 Phase Lock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A22A3D0-4045-45D9-A085-E6039648CE0F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1"/>
          <a:stretch/>
        </p:blipFill>
        <p:spPr>
          <a:xfrm>
            <a:off x="1386360" y="2871360"/>
            <a:ext cx="6111360" cy="1608840"/>
          </a:xfrm>
          <a:prstGeom prst="rect">
            <a:avLst/>
          </a:prstGeom>
          <a:ln>
            <a:noFill/>
          </a:ln>
        </p:spPr>
      </p:pic>
      <p:pic>
        <p:nvPicPr>
          <p:cNvPr id="527" name="" descr=""/>
          <p:cNvPicPr/>
          <p:nvPr/>
        </p:nvPicPr>
        <p:blipFill>
          <a:blip r:embed="rId2"/>
          <a:stretch/>
        </p:blipFill>
        <p:spPr>
          <a:xfrm>
            <a:off x="1445400" y="1305720"/>
            <a:ext cx="5960880" cy="143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4-1. 2 Phase Lock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E43FF47-A855-48EA-8179-E5D9E1C0E0A7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30" name="" descr=""/>
          <p:cNvPicPr/>
          <p:nvPr/>
        </p:nvPicPr>
        <p:blipFill>
          <a:blip r:embed="rId1"/>
          <a:stretch/>
        </p:blipFill>
        <p:spPr>
          <a:xfrm>
            <a:off x="1624320" y="1442880"/>
            <a:ext cx="5599080" cy="258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4-1. 2 Phase Lock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F4EF4A1-0224-495F-956C-4FCA4853484D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Good to achieve concurrency and serializabilty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Probability of DeadLock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DeadLock in MySQL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7D94C2-3193-40E6-A444-458BCEDD674C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1463040" y="1097280"/>
            <a:ext cx="5668920" cy="359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Buffer Pool Manager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580C4A4-8EE9-48A4-AC1D-FE6BCB95ECF1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5577840" y="2844000"/>
            <a:ext cx="2776320" cy="17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LRU replacer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Disk Manager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Virtual Page impl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914400" y="1463040"/>
            <a:ext cx="5325840" cy="190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DeadLock in MySQL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B26F102-A072-483E-961B-F6BB4C7D857B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1"/>
          <a:stretch/>
        </p:blipFill>
        <p:spPr>
          <a:xfrm>
            <a:off x="1463040" y="1097280"/>
            <a:ext cx="5668920" cy="3591720"/>
          </a:xfrm>
          <a:prstGeom prst="rect">
            <a:avLst/>
          </a:prstGeom>
          <a:ln>
            <a:noFill/>
          </a:ln>
        </p:spPr>
      </p:pic>
      <p:pic>
        <p:nvPicPr>
          <p:cNvPr id="540" name="" descr=""/>
          <p:cNvPicPr/>
          <p:nvPr/>
        </p:nvPicPr>
        <p:blipFill>
          <a:blip r:embed="rId2"/>
          <a:stretch/>
        </p:blipFill>
        <p:spPr>
          <a:xfrm>
            <a:off x="1463040" y="1108080"/>
            <a:ext cx="5651280" cy="3580920"/>
          </a:xfrm>
          <a:prstGeom prst="rect">
            <a:avLst/>
          </a:prstGeom>
          <a:ln>
            <a:noFill/>
          </a:ln>
        </p:spPr>
      </p:pic>
      <p:sp>
        <p:nvSpPr>
          <p:cNvPr id="541" name="CustomShape 3"/>
          <p:cNvSpPr/>
          <p:nvPr/>
        </p:nvSpPr>
        <p:spPr>
          <a:xfrm>
            <a:off x="6949440" y="1432800"/>
            <a:ext cx="30524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Txn 1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X-Lock 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id=1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DeadLock in MySQL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93006B5-9115-48BB-ADE6-B3D19906967A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1"/>
          <a:stretch/>
        </p:blipFill>
        <p:spPr>
          <a:xfrm>
            <a:off x="1463040" y="1097280"/>
            <a:ext cx="5668920" cy="3591720"/>
          </a:xfrm>
          <a:prstGeom prst="rect">
            <a:avLst/>
          </a:prstGeom>
          <a:ln>
            <a:noFill/>
          </a:ln>
        </p:spPr>
      </p:pic>
      <p:sp>
        <p:nvSpPr>
          <p:cNvPr id="545" name="CustomShape 3"/>
          <p:cNvSpPr/>
          <p:nvPr/>
        </p:nvSpPr>
        <p:spPr>
          <a:xfrm>
            <a:off x="6949440" y="1432800"/>
            <a:ext cx="30524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Txn 2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X-Lock 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id=2,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wait For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X-Lock 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id=1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2"/>
          <a:stretch/>
        </p:blipFill>
        <p:spPr>
          <a:xfrm>
            <a:off x="1554480" y="1091160"/>
            <a:ext cx="5577480" cy="353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DeadLock in MySQL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49BADCA-5985-4A13-B1E8-E7CB3B495CBA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tretch/>
        </p:blipFill>
        <p:spPr>
          <a:xfrm>
            <a:off x="1463040" y="1097280"/>
            <a:ext cx="5668920" cy="3591720"/>
          </a:xfrm>
          <a:prstGeom prst="rect">
            <a:avLst/>
          </a:prstGeom>
          <a:ln>
            <a:noFill/>
          </a:ln>
        </p:spPr>
      </p:pic>
      <p:sp>
        <p:nvSpPr>
          <p:cNvPr id="550" name="CustomShape 3"/>
          <p:cNvSpPr/>
          <p:nvPr/>
        </p:nvSpPr>
        <p:spPr>
          <a:xfrm>
            <a:off x="6949440" y="1468800"/>
            <a:ext cx="30524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Txn 1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X-Lock 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id=1,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wait for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X-Lock 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id=2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2"/>
          <a:stretch/>
        </p:blipFill>
        <p:spPr>
          <a:xfrm>
            <a:off x="1463040" y="1097280"/>
            <a:ext cx="5683320" cy="360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DeadLock in MySQL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BB85CC3-8715-4B01-92A7-8FD9974957D3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1463040" y="1097280"/>
            <a:ext cx="5668920" cy="3591720"/>
          </a:xfrm>
          <a:prstGeom prst="rect">
            <a:avLst/>
          </a:prstGeom>
          <a:ln>
            <a:noFill/>
          </a:ln>
        </p:spPr>
      </p:pic>
      <p:sp>
        <p:nvSpPr>
          <p:cNvPr id="555" name="CustomShape 3"/>
          <p:cNvSpPr/>
          <p:nvPr/>
        </p:nvSpPr>
        <p:spPr>
          <a:xfrm>
            <a:off x="6949440" y="1468800"/>
            <a:ext cx="30524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Txn 1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X-Lock 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id=1,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wait for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X-Lock on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id=2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DeadLock !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2"/>
          <a:stretch/>
        </p:blipFill>
        <p:spPr>
          <a:xfrm>
            <a:off x="1503360" y="1111320"/>
            <a:ext cx="5628600" cy="357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4-2. DeadLock Prevention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00DDFCB-9BDF-4C1E-B480-E3BC50707A00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DeadLock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Wound-wait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Wait-die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DeadLock in MySQL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E37ACD1-4EAE-484D-BF2B-1CE96A7FF975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Wound-wait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Wait-die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4-3. Isolation level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0A2EC53-7384-4481-AC83-5C1BFF60BFE1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65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Serializable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Repeatable read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Read Committed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Read Uncommitted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Phantom Read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EC7E1D-B052-46A8-8C1C-13EF12A12F46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Txn1 can see the tuple or new value not touched by Txn1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Unrepeatable Read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4D7D075-11B5-4801-B679-63C963F2BA39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Txn1 read different values from same tuple by time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Dirty Read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AE96C43-5D1D-493D-9CBE-0F60C01B428A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74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Txn1 can see data that is modified by </a:t>
            </a:r>
            <a:r>
              <a:rPr b="1" lang="en-US" sz="1600" spc="-1" strike="noStrike">
                <a:solidFill>
                  <a:srgbClr val="c9211e"/>
                </a:solidFill>
                <a:latin typeface="Work Sans Regular"/>
                <a:ea typeface="Work Sans Regular"/>
              </a:rPr>
              <a:t>uncommitted</a:t>
            </a:r>
            <a:r>
              <a:rPr b="0" lang="en-US" sz="1600" spc="-1" strike="noStrike">
                <a:solidFill>
                  <a:srgbClr val="c9211e"/>
                </a:solidFill>
                <a:latin typeface="Work Sans Regular"/>
                <a:ea typeface="Work Sans Regular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Txn2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1.Buffer Pool Manager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9888084-41DA-4DF6-A100-98E066E7832B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5577840" y="1762920"/>
            <a:ext cx="2776320" cy="17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FetchPage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NewPage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DeletePage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FlushPage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640080" y="1280160"/>
            <a:ext cx="4921560" cy="278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Summary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ECD859F-72A1-4FE5-8D35-9776346E82BD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2194560" y="1371600"/>
            <a:ext cx="4540680" cy="305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500" spc="-1" strike="noStrike">
                <a:solidFill>
                  <a:srgbClr val="000000"/>
                </a:solidFill>
                <a:latin typeface="Work Sans"/>
                <a:ea typeface="Work Sans"/>
              </a:rPr>
              <a:t>4-3 Isolation Level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79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93B530C-DD8D-46ED-9814-568C19BC63D0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1598040" y="1486080"/>
            <a:ext cx="5899680" cy="308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000000"/>
                </a:solidFill>
                <a:latin typeface="Work Sans"/>
                <a:ea typeface="Work Sans"/>
              </a:rPr>
              <a:t>C++ Skills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4770332-582F-4457-B43B-109B188F2115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83" name="CustomShape 3"/>
          <p:cNvSpPr/>
          <p:nvPr/>
        </p:nvSpPr>
        <p:spPr>
          <a:xfrm>
            <a:off x="1132920" y="1424520"/>
            <a:ext cx="6123960" cy="201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unique_lock, shared_lock, lock guard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unordered_map, unordered set ( hash table )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Allocator ( impl of vector, data structure)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list_entry,container_of ( linux kernel macro)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template&lt;typename&gt;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Operator Overloading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000000"/>
                </a:solidFill>
                <a:latin typeface="Work Sans"/>
                <a:ea typeface="Work Sans"/>
              </a:rPr>
              <a:t>Not Perfect … 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884ED3-F4F6-47EB-AFA3-FA4AA07A6B40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1"/>
          <a:stretch/>
        </p:blipFill>
        <p:spPr>
          <a:xfrm>
            <a:off x="1347480" y="1463400"/>
            <a:ext cx="3721680" cy="298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1-1.LRU Replacer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132BABF-9C28-4BC0-9C5D-CE28DC846BDA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5577840" y="1762920"/>
            <a:ext cx="2776320" cy="17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Pin → Add Node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Unpin → Delete Node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Victim → return tail of list, delete node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1188720" y="1089720"/>
            <a:ext cx="3746880" cy="366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Work Sans"/>
                <a:ea typeface="Work Sans"/>
              </a:rPr>
              <a:t>1-2.Parallel Buffer Pool Manager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9E602CE-2DAC-4EBF-A5F2-6181FD79A47F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1336680" y="2314800"/>
            <a:ext cx="6433920" cy="17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num_instance=4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0,4,8,12 .. → Instance 1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1,5,9,13 .. → Instance 2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2,6,10,14 .. → Instance 3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3,7,11,15 .. → Instance 4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1280160" y="1289520"/>
            <a:ext cx="6004440" cy="53748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4572000" y="2266920"/>
            <a:ext cx="3838680" cy="148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1035000" y="759240"/>
            <a:ext cx="728352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Work Sans"/>
                <a:ea typeface="Work Sans"/>
              </a:rPr>
              <a:t>2.Extendible Hash Table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8159400" y="4393440"/>
            <a:ext cx="5418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219B7C1-7EBE-4DC6-A91B-E28640858997}" type="slidenum">
              <a:rPr b="1" lang="en" sz="1300" spc="-1" strike="noStrike">
                <a:solidFill>
                  <a:srgbClr val="000000"/>
                </a:solidFill>
                <a:latin typeface="Work Sans"/>
                <a:ea typeface="Work Sans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1519200" y="1570680"/>
            <a:ext cx="573768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DataStructure for “INDEX” ( like B+ Tree)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Used at Query Execution (project 3)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Hash Bucket Page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Hash Directory Page</a:t>
            </a:r>
            <a:endParaRPr b="0" lang="en-US" sz="1600" spc="-1" strike="noStrike">
              <a:latin typeface="Arial"/>
            </a:endParaRPr>
          </a:p>
          <a:p>
            <a:pPr marL="457200" indent="-3232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ork Sans Regular"/>
              <a:buChar char="▪"/>
            </a:pPr>
            <a:r>
              <a:rPr b="0" lang="en-US" sz="1600" spc="-1" strike="noStrike">
                <a:solidFill>
                  <a:srgbClr val="000000"/>
                </a:solidFill>
                <a:latin typeface="Work Sans Regular"/>
                <a:ea typeface="Work Sans Regular"/>
              </a:rPr>
              <a:t>Extendible Hash Table (Manage both above)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변성진</dc:creator>
  <dc:description/>
  <dc:language>en-US</dc:language>
  <cp:lastModifiedBy/>
  <dcterms:modified xsi:type="dcterms:W3CDTF">2022-08-27T15:41:28Z</dcterms:modified>
  <cp:revision>335</cp:revision>
  <dc:subject/>
  <dc:title>This is your 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화면 슬라이드 쇼(16:9)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